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54"/>
  </p:notesMasterIdLst>
  <p:sldIdLst>
    <p:sldId id="256" r:id="rId3"/>
    <p:sldId id="270" r:id="rId4"/>
    <p:sldId id="273" r:id="rId5"/>
    <p:sldId id="275" r:id="rId6"/>
    <p:sldId id="307" r:id="rId7"/>
    <p:sldId id="308" r:id="rId8"/>
    <p:sldId id="269" r:id="rId9"/>
    <p:sldId id="274" r:id="rId10"/>
    <p:sldId id="257" r:id="rId11"/>
    <p:sldId id="263" r:id="rId12"/>
    <p:sldId id="262" r:id="rId13"/>
    <p:sldId id="264" r:id="rId14"/>
    <p:sldId id="265" r:id="rId15"/>
    <p:sldId id="258" r:id="rId16"/>
    <p:sldId id="259"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45" autoAdjust="0"/>
  </p:normalViewPr>
  <p:slideViewPr>
    <p:cSldViewPr snapToGrid="0" snapToObjects="1">
      <p:cViewPr varScale="1">
        <p:scale>
          <a:sx n="52" d="100"/>
          <a:sy n="52" d="100"/>
        </p:scale>
        <p:origin x="-262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4/3/14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en.wikipedia.org/wiki/Apollo_1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pictures: </a:t>
            </a:r>
          </a:p>
          <a:p>
            <a:pPr marL="171450" indent="-171450">
              <a:buFontTx/>
              <a:buChar char="-"/>
            </a:pPr>
            <a:r>
              <a:rPr lang="en-US" sz="1200" kern="1200" dirty="0" smtClean="0">
                <a:solidFill>
                  <a:schemeClr val="tx1"/>
                </a:solidFill>
                <a:latin typeface="+mn-lt"/>
                <a:ea typeface="+mn-ea"/>
                <a:cs typeface="+mn-cs"/>
              </a:rPr>
              <a:t>Engineering: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NASA engineers, seen here in mission control during </a:t>
            </a:r>
            <a:r>
              <a:rPr lang="en-US" sz="1200" kern="1200" dirty="0" smtClean="0">
                <a:solidFill>
                  <a:schemeClr val="tx1"/>
                </a:solidFill>
                <a:latin typeface="+mn-lt"/>
                <a:ea typeface="+mn-ea"/>
                <a:cs typeface="+mn-cs"/>
                <a:hlinkClick r:id="rId3"/>
              </a:rPr>
              <a:t>Apollo 13, worked diligently to protect the lives of the astronauts on the mission.</a:t>
            </a: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Production: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Ford cars (Model A shown), became a symbol of effective mass production. Efficiency both decreased the price of the cars and allowed Henry Ford to increase the workers' wages. Hence, common workers could buy their own cars. http://</a:t>
            </a:r>
            <a:r>
              <a:rPr lang="en-US" sz="1200" kern="1200" dirty="0" err="1" smtClean="0">
                <a:solidFill>
                  <a:schemeClr val="tx1"/>
                </a:solidFill>
                <a:latin typeface="+mn-lt"/>
                <a:ea typeface="+mn-ea"/>
                <a:cs typeface="+mn-cs"/>
              </a:rPr>
              <a:t>en.wikipedia.org</a:t>
            </a:r>
            <a:r>
              <a:rPr lang="en-US" sz="1200" kern="1200" dirty="0" smtClean="0">
                <a:solidFill>
                  <a:schemeClr val="tx1"/>
                </a:solidFill>
                <a:latin typeface="+mn-lt"/>
                <a:ea typeface="+mn-ea"/>
                <a:cs typeface="+mn-cs"/>
              </a:rPr>
              <a:t>/wiki/Fordism</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4</a:t>
            </a:fld>
            <a:endParaRPr lang="en-US"/>
          </a:p>
        </p:txBody>
      </p:sp>
    </p:spTree>
    <p:extLst>
      <p:ext uri="{BB962C8B-B14F-4D97-AF65-F5344CB8AC3E}">
        <p14:creationId xmlns:p14="http://schemas.microsoft.com/office/powerpoint/2010/main" val="2839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a:t>
            </a:fld>
            <a:endParaRPr lang="en-US"/>
          </a:p>
        </p:txBody>
      </p:sp>
    </p:spTree>
    <p:extLst>
      <p:ext uri="{BB962C8B-B14F-4D97-AF65-F5344CB8AC3E}">
        <p14:creationId xmlns:p14="http://schemas.microsoft.com/office/powerpoint/2010/main" val="35061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two minutes to discuss with your </a:t>
            </a:r>
            <a:r>
              <a:rPr lang="en-US" dirty="0" err="1" smtClean="0"/>
              <a:t>neighbour</a:t>
            </a:r>
            <a:r>
              <a:rPr lang="en-US" dirty="0" smtClean="0"/>
              <a:t>: Which are easy, which are hard to follow in your</a:t>
            </a:r>
            <a:r>
              <a:rPr lang="en-US" baseline="0" dirty="0" smtClean="0"/>
              <a:t>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9</a:t>
            </a:fld>
            <a:endParaRPr lang="en-US"/>
          </a:p>
        </p:txBody>
      </p:sp>
    </p:spTree>
    <p:extLst>
      <p:ext uri="{BB962C8B-B14F-4D97-AF65-F5344CB8AC3E}">
        <p14:creationId xmlns:p14="http://schemas.microsoft.com/office/powerpoint/2010/main" val="3712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29</a:t>
            </a:fld>
            <a:endParaRPr lang="en-US"/>
          </a:p>
        </p:txBody>
      </p:sp>
    </p:spTree>
    <p:extLst>
      <p:ext uri="{BB962C8B-B14F-4D97-AF65-F5344CB8AC3E}">
        <p14:creationId xmlns:p14="http://schemas.microsoft.com/office/powerpoint/2010/main" val="406350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4/3/14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4/2/14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4/2/14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4/2/14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4/2/14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4/2/14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4/3/14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r>
              <a:rPr lang="en-US" dirty="0" smtClean="0"/>
              <a:t/>
            </a:r>
            <a:br>
              <a:rPr lang="en-US" dirty="0" smtClean="0"/>
            </a:br>
            <a:r>
              <a:rPr lang="en-US" dirty="0" smtClean="0"/>
              <a:t>Principles </a:t>
            </a:r>
            <a:r>
              <a:rPr lang="en-US" dirty="0" smtClean="0"/>
              <a:t>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a:t>
            </a:r>
            <a:r>
              <a:rPr lang="en-US" dirty="0" smtClean="0"/>
              <a:t>Principles</a:t>
            </a:r>
            <a:endParaRPr lang="en-US" dirty="0"/>
          </a:p>
        </p:txBody>
      </p:sp>
      <p:sp>
        <p:nvSpPr>
          <p:cNvPr id="4" name="Text Placeholder 3"/>
          <p:cNvSpPr>
            <a:spLocks noGrp="1"/>
          </p:cNvSpPr>
          <p:nvPr>
            <p:ph type="body" idx="1"/>
          </p:nvPr>
        </p:nvSpPr>
        <p:spPr>
          <a:xfrm>
            <a:off x="457200" y="1241989"/>
            <a:ext cx="4040188" cy="639762"/>
          </a:xfrm>
        </p:spPr>
        <p:txBody>
          <a:bodyPr/>
          <a:lstStyle/>
          <a:p>
            <a:r>
              <a:rPr lang="en-US" dirty="0" smtClean="0"/>
              <a:t>Core</a:t>
            </a:r>
            <a:endParaRPr lang="en-US" dirty="0"/>
          </a:p>
        </p:txBody>
      </p:sp>
      <p:sp>
        <p:nvSpPr>
          <p:cNvPr id="5" name="Content Placeholder 4"/>
          <p:cNvSpPr>
            <a:spLocks noGrp="1"/>
          </p:cNvSpPr>
          <p:nvPr>
            <p:ph sz="half" idx="2"/>
          </p:nvPr>
        </p:nvSpPr>
        <p:spPr>
          <a:xfrm>
            <a:off x="457200" y="1881751"/>
            <a:ext cx="4040188" cy="3951288"/>
          </a:xfrm>
        </p:spPr>
        <p:txBody>
          <a:bodyPr/>
          <a:lstStyle/>
          <a:p>
            <a:r>
              <a:rPr lang="en-US" dirty="0" smtClean="0"/>
              <a:t>Rapid feedback</a:t>
            </a:r>
          </a:p>
          <a:p>
            <a:r>
              <a:rPr lang="en-US" dirty="0" smtClean="0"/>
              <a:t>Assume simplicity</a:t>
            </a:r>
          </a:p>
          <a:p>
            <a:r>
              <a:rPr lang="en-US" dirty="0" smtClean="0"/>
              <a:t>Incremental change</a:t>
            </a:r>
          </a:p>
          <a:p>
            <a:r>
              <a:rPr lang="en-US" dirty="0" smtClean="0"/>
              <a:t>Embracing change</a:t>
            </a:r>
          </a:p>
          <a:p>
            <a:r>
              <a:rPr lang="en-US" dirty="0" smtClean="0"/>
              <a:t>Quality work</a:t>
            </a:r>
            <a:endParaRPr lang="en-US" dirty="0"/>
          </a:p>
        </p:txBody>
      </p:sp>
      <p:sp>
        <p:nvSpPr>
          <p:cNvPr id="6" name="Text Placeholder 5"/>
          <p:cNvSpPr>
            <a:spLocks noGrp="1"/>
          </p:cNvSpPr>
          <p:nvPr>
            <p:ph type="body" sz="quarter" idx="3"/>
          </p:nvPr>
        </p:nvSpPr>
        <p:spPr>
          <a:xfrm>
            <a:off x="4645025" y="1241989"/>
            <a:ext cx="4041775" cy="639762"/>
          </a:xfrm>
        </p:spPr>
        <p:txBody>
          <a:bodyPr/>
          <a:lstStyle/>
          <a:p>
            <a:r>
              <a:rPr lang="en-US" dirty="0" smtClean="0"/>
              <a:t>Less central</a:t>
            </a:r>
            <a:endParaRPr lang="en-US" dirty="0"/>
          </a:p>
        </p:txBody>
      </p:sp>
      <p:sp>
        <p:nvSpPr>
          <p:cNvPr id="7" name="Content Placeholder 6"/>
          <p:cNvSpPr>
            <a:spLocks noGrp="1"/>
          </p:cNvSpPr>
          <p:nvPr>
            <p:ph sz="quarter" idx="4"/>
          </p:nvPr>
        </p:nvSpPr>
        <p:spPr>
          <a:xfrm>
            <a:off x="4645025" y="1881751"/>
            <a:ext cx="4041775" cy="3951288"/>
          </a:xfrm>
        </p:spPr>
        <p:txBody>
          <a:bodyPr>
            <a:normAutofit fontScale="925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a:t>
            </a:r>
            <a:r>
              <a:rPr lang="en-US" dirty="0" smtClean="0"/>
              <a:t>Practices</a:t>
            </a:r>
            <a:endParaRPr lang="en-US" dirty="0"/>
          </a:p>
        </p:txBody>
      </p:sp>
      <p:sp>
        <p:nvSpPr>
          <p:cNvPr id="3" name="Content Placeholder 2"/>
          <p:cNvSpPr>
            <a:spLocks noGrp="1"/>
          </p:cNvSpPr>
          <p:nvPr>
            <p:ph idx="1"/>
          </p:nvPr>
        </p:nvSpPr>
        <p:spPr/>
        <p:txBody>
          <a:bodyPr numCol="2">
            <a:normAutofit/>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a:t>
            </a:r>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a:p>
            <a:pPr lvl="1"/>
            <a:endParaRPr lang="en-US" dirty="0"/>
          </a:p>
        </p:txBody>
      </p:sp>
    </p:spTree>
    <p:extLst>
      <p:ext uri="{BB962C8B-B14F-4D97-AF65-F5344CB8AC3E}">
        <p14:creationId xmlns:p14="http://schemas.microsoft.com/office/powerpoint/2010/main" val="785793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lstStyle/>
          <a:p>
            <a:r>
              <a:rPr lang="en-US" dirty="0" smtClean="0"/>
              <a:t>Start with what you do </a:t>
            </a:r>
            <a:r>
              <a:rPr lang="en-US" dirty="0" smtClean="0"/>
              <a:t>now</a:t>
            </a:r>
          </a:p>
          <a:p>
            <a:endParaRPr lang="en-US" dirty="0" smtClean="0"/>
          </a:p>
          <a:p>
            <a:r>
              <a:rPr lang="en-US" dirty="0" smtClean="0"/>
              <a:t>Agree to pursue incremental, evolutionary </a:t>
            </a:r>
            <a:r>
              <a:rPr lang="en-US" dirty="0" smtClean="0"/>
              <a:t>change</a:t>
            </a:r>
          </a:p>
          <a:p>
            <a:endParaRPr lang="en-US" dirty="0" smtClean="0"/>
          </a:p>
          <a:p>
            <a:r>
              <a:rPr lang="en-US" dirty="0" smtClean="0"/>
              <a:t>Respect the current process, roles, responsibilities and </a:t>
            </a:r>
            <a:r>
              <a:rPr lang="en-US" dirty="0" smtClean="0"/>
              <a:t>titles</a:t>
            </a:r>
          </a:p>
          <a:p>
            <a:endParaRPr lang="en-US" dirty="0" smtClean="0"/>
          </a:p>
          <a:p>
            <a:r>
              <a:rPr lang="en-US" dirty="0" smtClean="0"/>
              <a:t>Leadership at all levels</a:t>
            </a:r>
            <a:endParaRPr lang="en-US" dirty="0"/>
          </a:p>
        </p:txBody>
      </p:sp>
    </p:spTree>
    <p:extLst>
      <p:ext uri="{BB962C8B-B14F-4D97-AF65-F5344CB8AC3E}">
        <p14:creationId xmlns:p14="http://schemas.microsoft.com/office/powerpoint/2010/main" val="3438241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Tree>
    <p:extLst>
      <p:ext uri="{BB962C8B-B14F-4D97-AF65-F5344CB8AC3E}">
        <p14:creationId xmlns:p14="http://schemas.microsoft.com/office/powerpoint/2010/main" val="4151385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a:bodyPr>
          <a:lstStyle/>
          <a:p>
            <a:r>
              <a:rPr lang="en-US" dirty="0"/>
              <a:t>P</a:t>
            </a:r>
            <a:r>
              <a:rPr lang="en-US" dirty="0" smtClean="0"/>
              <a:t>revent </a:t>
            </a:r>
            <a:r>
              <a:rPr lang="en-US" dirty="0"/>
              <a:t>context switching </a:t>
            </a:r>
            <a:endParaRPr lang="en-US" dirty="0"/>
          </a:p>
          <a:p>
            <a:pPr lvl="1"/>
            <a:r>
              <a:rPr lang="en-US" dirty="0"/>
              <a:t>Reduce multi-tasking </a:t>
            </a:r>
            <a:endParaRPr lang="en-US" dirty="0"/>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endParaRPr lang="en-US" dirty="0"/>
          </a:p>
          <a:p>
            <a:endParaRPr lang="en-US" dirty="0"/>
          </a:p>
        </p:txBody>
      </p:sp>
    </p:spTree>
    <p:extLst>
      <p:ext uri="{BB962C8B-B14F-4D97-AF65-F5344CB8AC3E}">
        <p14:creationId xmlns:p14="http://schemas.microsoft.com/office/powerpoint/2010/main" val="2988756832"/>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endParaRPr lang="en-US" dirty="0"/>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endParaRPr lang="en-US" dirty="0"/>
          </a:p>
          <a:p>
            <a:endParaRPr lang="en-US" dirty="0"/>
          </a:p>
        </p:txBody>
      </p:sp>
    </p:spTree>
    <p:extLst>
      <p:ext uri="{BB962C8B-B14F-4D97-AF65-F5344CB8AC3E}">
        <p14:creationId xmlns:p14="http://schemas.microsoft.com/office/powerpoint/2010/main" val="925384675"/>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lnSpcReduction="1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endParaRPr lang="en-US" dirty="0"/>
          </a:p>
          <a:p>
            <a:pPr marL="0" indent="0">
              <a:buNone/>
            </a:pPr>
            <a:endParaRPr lang="en-US" dirty="0"/>
          </a:p>
        </p:txBody>
      </p:sp>
    </p:spTree>
    <p:extLst>
      <p:ext uri="{BB962C8B-B14F-4D97-AF65-F5344CB8AC3E}">
        <p14:creationId xmlns:p14="http://schemas.microsoft.com/office/powerpoint/2010/main" val="279799318"/>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r>
              <a:rPr lang="en-US" dirty="0" smtClean="0"/>
              <a:t>What </a:t>
            </a:r>
            <a:r>
              <a:rPr lang="en-US" dirty="0" smtClean="0"/>
              <a:t>is Software Engineering</a:t>
            </a:r>
            <a:r>
              <a:rPr lang="en-US" dirty="0" smtClean="0"/>
              <a:t>?</a:t>
            </a:r>
          </a:p>
          <a:p>
            <a:pPr lvl="1"/>
            <a:endParaRPr lang="en-US" dirty="0" smtClean="0"/>
          </a:p>
          <a:p>
            <a:r>
              <a:rPr lang="en-US" dirty="0" smtClean="0"/>
              <a:t>Repetition: Principles and Practices</a:t>
            </a:r>
          </a:p>
          <a:p>
            <a:pPr lvl="1"/>
            <a:r>
              <a:rPr lang="en-US" dirty="0" smtClean="0"/>
              <a:t>XP</a:t>
            </a:r>
          </a:p>
          <a:p>
            <a:pPr lvl="1"/>
            <a:r>
              <a:rPr lang="en-US" dirty="0" smtClean="0"/>
              <a:t>Scrum</a:t>
            </a:r>
          </a:p>
          <a:p>
            <a:pPr lvl="1"/>
            <a:r>
              <a:rPr lang="en-US" dirty="0" err="1" smtClean="0"/>
              <a:t>Kanban</a:t>
            </a:r>
            <a:r>
              <a:rPr lang="en-US" dirty="0" smtClean="0"/>
              <a:t> (you did watch the video, </a:t>
            </a:r>
            <a:r>
              <a:rPr lang="en-US" dirty="0" smtClean="0"/>
              <a:t>right?)</a:t>
            </a:r>
          </a:p>
          <a:p>
            <a:pPr lvl="1"/>
            <a:endParaRPr lang="en-US" dirty="0" smtClean="0"/>
          </a:p>
          <a:p>
            <a:r>
              <a:rPr lang="en-US" dirty="0" smtClean="0"/>
              <a:t>(Lean </a:t>
            </a:r>
            <a:r>
              <a:rPr lang="en-US" dirty="0" smtClean="0"/>
              <a:t>software </a:t>
            </a:r>
            <a:r>
              <a:rPr lang="en-US" dirty="0" smtClean="0"/>
              <a:t>development)</a:t>
            </a:r>
            <a:endParaRPr lang="en-US" dirty="0"/>
          </a:p>
        </p:txBody>
      </p:sp>
    </p:spTree>
    <p:extLst>
      <p:ext uri="{BB962C8B-B14F-4D97-AF65-F5344CB8AC3E}">
        <p14:creationId xmlns:p14="http://schemas.microsoft.com/office/powerpoint/2010/main" val="1530431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lnSpcReduction="1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endParaRPr lang="en-US" dirty="0"/>
          </a:p>
        </p:txBody>
      </p:sp>
    </p:spTree>
    <p:extLst>
      <p:ext uri="{BB962C8B-B14F-4D97-AF65-F5344CB8AC3E}">
        <p14:creationId xmlns:p14="http://schemas.microsoft.com/office/powerpoint/2010/main" val="2655759471"/>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75921" y="844354"/>
            <a:ext cx="6706195" cy="5400000"/>
          </a:xfrm>
          <a:prstGeom prst="rect">
            <a:avLst/>
          </a:prstGeom>
        </p:spPr>
      </p:pic>
    </p:spTree>
    <p:extLst>
      <p:ext uri="{BB962C8B-B14F-4D97-AF65-F5344CB8AC3E}">
        <p14:creationId xmlns:p14="http://schemas.microsoft.com/office/powerpoint/2010/main" val="941601828"/>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042695" y="844354"/>
            <a:ext cx="6832176" cy="5400000"/>
          </a:xfrm>
          <a:prstGeom prst="rect">
            <a:avLst/>
          </a:prstGeom>
        </p:spPr>
      </p:pic>
    </p:spTree>
    <p:extLst>
      <p:ext uri="{BB962C8B-B14F-4D97-AF65-F5344CB8AC3E}">
        <p14:creationId xmlns:p14="http://schemas.microsoft.com/office/powerpoint/2010/main" val="1008110595"/>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4488" y="871916"/>
            <a:ext cx="6678039" cy="5400000"/>
          </a:xfrm>
          <a:prstGeom prst="rect">
            <a:avLst/>
          </a:prstGeom>
        </p:spPr>
      </p:pic>
    </p:spTree>
    <p:extLst>
      <p:ext uri="{BB962C8B-B14F-4D97-AF65-F5344CB8AC3E}">
        <p14:creationId xmlns:p14="http://schemas.microsoft.com/office/powerpoint/2010/main" val="835423755"/>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8073" y="855637"/>
            <a:ext cx="6684074" cy="5399999"/>
          </a:xfrm>
          <a:prstGeom prst="rect">
            <a:avLst/>
          </a:prstGeom>
        </p:spPr>
      </p:pic>
    </p:spTree>
    <p:extLst>
      <p:ext uri="{BB962C8B-B14F-4D97-AF65-F5344CB8AC3E}">
        <p14:creationId xmlns:p14="http://schemas.microsoft.com/office/powerpoint/2010/main" val="1915508937"/>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94764" y="888196"/>
            <a:ext cx="6836047" cy="5400000"/>
          </a:xfrm>
          <a:prstGeom prst="rect">
            <a:avLst/>
          </a:prstGeom>
        </p:spPr>
      </p:pic>
    </p:spTree>
    <p:extLst>
      <p:ext uri="{BB962C8B-B14F-4D97-AF65-F5344CB8AC3E}">
        <p14:creationId xmlns:p14="http://schemas.microsoft.com/office/powerpoint/2010/main" val="807933887"/>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433447" y="880394"/>
            <a:ext cx="6361944" cy="5400000"/>
          </a:xfrm>
          <a:prstGeom prst="rect">
            <a:avLst/>
          </a:prstGeom>
        </p:spPr>
      </p:pic>
    </p:spTree>
    <p:extLst>
      <p:ext uri="{BB962C8B-B14F-4D97-AF65-F5344CB8AC3E}">
        <p14:creationId xmlns:p14="http://schemas.microsoft.com/office/powerpoint/2010/main" val="3499295206"/>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917635"/>
            <a:ext cx="9144000" cy="5269023"/>
          </a:xfrm>
          <a:prstGeom prst="rect">
            <a:avLst/>
          </a:prstGeom>
        </p:spPr>
      </p:pic>
    </p:spTree>
    <p:extLst>
      <p:ext uri="{BB962C8B-B14F-4D97-AF65-F5344CB8AC3E}">
        <p14:creationId xmlns:p14="http://schemas.microsoft.com/office/powerpoint/2010/main" val="406399944"/>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417638"/>
            <a:ext cx="9144000" cy="4394791"/>
          </a:xfrm>
          <a:prstGeom prst="rect">
            <a:avLst/>
          </a:prstGeom>
        </p:spPr>
      </p:pic>
    </p:spTree>
    <p:extLst>
      <p:ext uri="{BB962C8B-B14F-4D97-AF65-F5344CB8AC3E}">
        <p14:creationId xmlns:p14="http://schemas.microsoft.com/office/powerpoint/2010/main" val="2885151931"/>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3800302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Software Engineering?</a:t>
            </a:r>
            <a:endParaRPr lang="en-US" dirty="0"/>
          </a:p>
        </p:txBody>
      </p:sp>
      <p:sp>
        <p:nvSpPr>
          <p:cNvPr id="5" name="Text Placeholder 4"/>
          <p:cNvSpPr>
            <a:spLocks noGrp="1"/>
          </p:cNvSpPr>
          <p:nvPr>
            <p:ph type="body" idx="1"/>
          </p:nvPr>
        </p:nvSpPr>
        <p:spPr/>
        <p:txBody>
          <a:bodyPr/>
          <a:lstStyle/>
          <a:p>
            <a:r>
              <a:rPr lang="en-US" dirty="0" smtClean="0"/>
              <a:t>Some philosophy</a:t>
            </a:r>
            <a:endParaRPr lang="en-US" dirty="0"/>
          </a:p>
        </p:txBody>
      </p:sp>
    </p:spTree>
    <p:extLst>
      <p:ext uri="{BB962C8B-B14F-4D97-AF65-F5344CB8AC3E}">
        <p14:creationId xmlns:p14="http://schemas.microsoft.com/office/powerpoint/2010/main" val="404484249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Software Development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0370590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of "Lean Manufacturing</a:t>
            </a:r>
            <a:r>
              <a:rPr lang="en-US" dirty="0" smtClean="0"/>
              <a:t>“, revolutionize </a:t>
            </a:r>
            <a:r>
              <a:rPr lang="en-US" dirty="0"/>
              <a:t>the </a:t>
            </a:r>
            <a:r>
              <a:rPr lang="en-US" dirty="0" smtClean="0"/>
              <a:t>automotive industry</a:t>
            </a:r>
          </a:p>
          <a:p>
            <a:pPr lvl="1"/>
            <a:r>
              <a:rPr lang="en-US" dirty="0" smtClean="0"/>
              <a:t>eliminate </a:t>
            </a:r>
            <a:r>
              <a:rPr lang="en-US" dirty="0"/>
              <a:t>waste </a:t>
            </a:r>
            <a:endParaRPr lang="en-US" dirty="0" smtClean="0"/>
          </a:p>
          <a:p>
            <a:pPr lvl="1"/>
            <a:r>
              <a:rPr lang="en-US" dirty="0" smtClean="0"/>
              <a:t>streamline </a:t>
            </a:r>
            <a:r>
              <a:rPr lang="en-US" dirty="0"/>
              <a:t>the value chain (even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and practices from </a:t>
            </a:r>
            <a:r>
              <a:rPr lang="en-US" dirty="0" smtClean="0"/>
              <a:t>manufacturing to </a:t>
            </a:r>
            <a:r>
              <a:rPr lang="en-US" dirty="0"/>
              <a:t>the software </a:t>
            </a:r>
            <a:r>
              <a:rPr lang="en-US" dirty="0" smtClean="0"/>
              <a:t>development</a:t>
            </a:r>
            <a:endParaRPr lang="en-US" dirty="0"/>
          </a:p>
          <a:p>
            <a:endParaRPr lang="en-US" dirty="0"/>
          </a:p>
          <a:p>
            <a:endParaRPr lang="en-US" dirty="0"/>
          </a:p>
        </p:txBody>
      </p:sp>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nature and therefore your </a:t>
            </a:r>
            <a:r>
              <a:rPr lang="en-US" dirty="0" smtClean="0"/>
              <a:t>development </a:t>
            </a:r>
            <a:r>
              <a:rPr lang="en-US" dirty="0"/>
              <a:t>system must be improved. </a:t>
            </a:r>
          </a:p>
          <a:p>
            <a:r>
              <a:rPr lang="en-US" dirty="0" smtClean="0"/>
              <a:t>You </a:t>
            </a:r>
            <a:r>
              <a:rPr lang="en-US" dirty="0"/>
              <a:t>must respect your people in order to improve your system. </a:t>
            </a:r>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p>
          <a:p>
            <a:r>
              <a:rPr lang="en-US" dirty="0" smtClean="0"/>
              <a:t>Focus </a:t>
            </a:r>
            <a:r>
              <a:rPr lang="en-US" dirty="0"/>
              <a:t>on shortening time-to-market by removing delays in the development </a:t>
            </a:r>
            <a:r>
              <a:rPr lang="en-US" dirty="0" smtClean="0"/>
              <a:t>process</a:t>
            </a:r>
            <a:endParaRPr lang="en-US" dirty="0"/>
          </a:p>
          <a:p>
            <a:pPr lvl="1"/>
            <a:r>
              <a:rPr lang="en-US" dirty="0" smtClean="0"/>
              <a:t>using </a:t>
            </a:r>
            <a:r>
              <a:rPr lang="en-US" dirty="0"/>
              <a:t>JIT methods to do this is more important than keeping everyone busy. </a:t>
            </a:r>
          </a:p>
          <a:p>
            <a:endParaRPr lang="en-US" dirty="0"/>
          </a:p>
        </p:txBody>
      </p:sp>
      <p:sp>
        <p:nvSpPr>
          <p:cNvPr id="4" name="Rectangle 3"/>
          <p:cNvSpPr/>
          <p:nvPr/>
        </p:nvSpPr>
        <p:spPr>
          <a:xfrm>
            <a:off x="4114800" y="6092393"/>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2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5600913" y="632784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p>
          <a:p>
            <a:r>
              <a:rPr lang="en-US" dirty="0"/>
              <a:t>Eliminating waste is the most fundamental lean </a:t>
            </a:r>
            <a:r>
              <a:rPr lang="en-US" dirty="0" smtClean="0"/>
              <a:t>principle. </a:t>
            </a:r>
            <a:endParaRPr lang="en-US" dirty="0"/>
          </a:p>
          <a:p>
            <a:pPr lvl="1"/>
            <a:r>
              <a:rPr lang="en-US" dirty="0" smtClean="0"/>
              <a:t>Thus</a:t>
            </a:r>
            <a:r>
              <a:rPr lang="en-US" dirty="0"/>
              <a:t>, the first step to </a:t>
            </a:r>
            <a:r>
              <a:rPr lang="en-US" dirty="0" smtClean="0"/>
              <a:t/>
            </a:r>
            <a:br>
              <a:rPr lang="en-US" dirty="0" smtClean="0"/>
            </a:br>
            <a:r>
              <a:rPr lang="en-US" dirty="0" smtClean="0"/>
              <a:t>implementing </a:t>
            </a:r>
            <a:r>
              <a:rPr lang="en-US" dirty="0"/>
              <a:t>lean development </a:t>
            </a:r>
            <a:r>
              <a:rPr lang="en-US" dirty="0" smtClean="0"/>
              <a:t/>
            </a:r>
            <a:br>
              <a:rPr lang="en-US" dirty="0" smtClean="0"/>
            </a:br>
            <a:r>
              <a:rPr lang="en-US" dirty="0" smtClean="0"/>
              <a:t>is </a:t>
            </a:r>
            <a:r>
              <a:rPr lang="en-US" dirty="0"/>
              <a:t>learning to see waste. </a:t>
            </a:r>
          </a:p>
          <a:p>
            <a:pPr lvl="1"/>
            <a:r>
              <a:rPr lang="en-US" dirty="0" smtClean="0"/>
              <a:t>The </a:t>
            </a:r>
            <a:r>
              <a:rPr lang="en-US" dirty="0"/>
              <a:t>second step is to uncover </a:t>
            </a:r>
            <a:r>
              <a:rPr lang="en-US" dirty="0" smtClean="0"/>
              <a:t/>
            </a:r>
            <a:br>
              <a:rPr lang="en-US" dirty="0" smtClean="0"/>
            </a:br>
            <a:r>
              <a:rPr lang="en-US" dirty="0" smtClean="0"/>
              <a:t>the </a:t>
            </a:r>
            <a:r>
              <a:rPr lang="en-US" dirty="0"/>
              <a:t>biggest sources of waste </a:t>
            </a:r>
            <a:r>
              <a:rPr lang="en-US" dirty="0" smtClean="0"/>
              <a:t/>
            </a:r>
            <a:br>
              <a:rPr lang="en-US" dirty="0" smtClean="0"/>
            </a:br>
            <a:r>
              <a:rPr lang="en-US" dirty="0" smtClean="0"/>
              <a:t>and </a:t>
            </a:r>
            <a:r>
              <a:rPr lang="en-US" dirty="0"/>
              <a:t>eliminate 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a:srcRect l="-4635" t="13232" r="-4635"/>
          <a:stretch/>
        </p:blipFill>
        <p:spPr>
          <a:xfrm>
            <a:off x="0" y="1364232"/>
            <a:ext cx="9177240" cy="4379283"/>
          </a:xfrm>
        </p:spPr>
      </p:pic>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Eliminating Waste</a:t>
            </a:r>
            <a:br>
              <a:rPr lang="en-US" dirty="0" smtClean="0"/>
            </a:br>
            <a:r>
              <a:rPr lang="en-US" dirty="0" smtClean="0"/>
              <a:t>Tool #1: Seeing Waste</a:t>
            </a:r>
            <a:endParaRPr lang="en-US" dirty="0"/>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smtClean="0"/>
              <a:t>Inventory</a:t>
            </a:r>
          </a:p>
          <a:p>
            <a:pPr lvl="1"/>
            <a:r>
              <a:rPr lang="en-US" dirty="0" smtClean="0"/>
              <a:t>Partially done work</a:t>
            </a:r>
          </a:p>
          <a:p>
            <a:pPr marL="514350" indent="-514350">
              <a:buFont typeface="+mj-lt"/>
              <a:buAutoNum type="arabicPeriod"/>
            </a:pPr>
            <a:r>
              <a:rPr lang="en-US" dirty="0" smtClean="0"/>
              <a:t>Extra processing</a:t>
            </a:r>
          </a:p>
          <a:p>
            <a:pPr lvl="1"/>
            <a:r>
              <a:rPr lang="en-US" dirty="0" smtClean="0"/>
              <a:t>Paperwork</a:t>
            </a:r>
          </a:p>
          <a:p>
            <a:pPr marL="514350" indent="-514350">
              <a:buFont typeface="+mj-lt"/>
              <a:buAutoNum type="arabicPeriod"/>
            </a:pPr>
            <a:r>
              <a:rPr lang="en-US" dirty="0" smtClean="0"/>
              <a:t>Over production</a:t>
            </a:r>
          </a:p>
          <a:p>
            <a:pPr lvl="1"/>
            <a:r>
              <a:rPr lang="en-US" dirty="0" smtClean="0"/>
              <a:t>Unused features</a:t>
            </a:r>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p:txBody>
          <a:bodyPr>
            <a:normAutofit/>
          </a:bodyPr>
          <a:lstStyle/>
          <a:p>
            <a:pPr marL="514350" indent="-514350">
              <a:buFont typeface="+mj-lt"/>
              <a:buAutoNum type="arabicPeriod" startAt="5"/>
            </a:pPr>
            <a:r>
              <a:rPr lang="en-US" dirty="0" smtClean="0"/>
              <a:t>Waiting</a:t>
            </a:r>
            <a:br>
              <a:rPr lang="en-US" dirty="0" smtClean="0"/>
            </a:br>
            <a:r>
              <a:rPr lang="en-US" sz="2400" dirty="0" smtClean="0"/>
              <a:t>e.g. for staffing, approval, review, </a:t>
            </a:r>
            <a:r>
              <a:rPr lang="en-US" sz="2400" dirty="0" err="1" smtClean="0"/>
              <a:t>exessive</a:t>
            </a:r>
            <a:r>
              <a:rPr lang="en-US" sz="2400" dirty="0" smtClean="0"/>
              <a:t> requirements, testing, deployment </a:t>
            </a: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Eliminating Waste</a:t>
            </a:r>
            <a:br>
              <a:rPr lang="en-US" dirty="0" smtClean="0"/>
            </a:br>
            <a:r>
              <a:rPr lang="en-US" dirty="0" smtClean="0"/>
              <a:t>Tool #2: Value Stream Mapping</a:t>
            </a:r>
            <a:endParaRPr lang="en-US" dirty="0"/>
          </a:p>
        </p:txBody>
      </p:sp>
      <p:sp>
        <p:nvSpPr>
          <p:cNvPr id="3" name="Content Placeholder 2"/>
          <p:cNvSpPr>
            <a:spLocks noGrp="1"/>
          </p:cNvSpPr>
          <p:nvPr>
            <p:ph idx="1"/>
          </p:nvPr>
        </p:nvSpPr>
        <p:spPr/>
        <p:txBody>
          <a:bodyPr>
            <a:normAutofit lnSpcReduction="10000"/>
          </a:bodyPr>
          <a:lstStyle/>
          <a:p>
            <a:r>
              <a:rPr lang="en-US" dirty="0"/>
              <a:t>Pretend you are a customer </a:t>
            </a:r>
            <a:r>
              <a:rPr lang="en-US" dirty="0" smtClean="0"/>
              <a:t>request</a:t>
            </a:r>
          </a:p>
          <a:p>
            <a:pPr lvl="1"/>
            <a:r>
              <a:rPr lang="en-US" dirty="0" smtClean="0"/>
              <a:t>imagine </a:t>
            </a:r>
            <a:r>
              <a:rPr lang="en-US" dirty="0"/>
              <a:t>yourself going through each step of your </a:t>
            </a:r>
            <a:r>
              <a:rPr lang="en-US" dirty="0" smtClean="0"/>
              <a:t>process</a:t>
            </a:r>
          </a:p>
          <a:p>
            <a:pPr lvl="1"/>
            <a:r>
              <a:rPr lang="en-US" dirty="0" smtClean="0"/>
              <a:t>Don’t </a:t>
            </a:r>
            <a:r>
              <a:rPr lang="en-US" dirty="0"/>
              <a:t>ask people what happens; walk around, look at the data, find out for yourself. </a:t>
            </a:r>
          </a:p>
          <a:p>
            <a:r>
              <a:rPr lang="en-US" dirty="0" smtClean="0"/>
              <a:t>Go </a:t>
            </a:r>
            <a:r>
              <a:rPr lang="en-US" dirty="0"/>
              <a:t>to the place where a customer request comes into your organization. </a:t>
            </a:r>
            <a:r>
              <a:rPr lang="en-US" dirty="0" smtClean="0"/>
              <a:t>Draw </a:t>
            </a:r>
            <a:r>
              <a:rPr lang="en-US" dirty="0"/>
              <a:t>a chart of the average customer request, from arrival to completion. </a:t>
            </a:r>
          </a:p>
          <a:p>
            <a:r>
              <a:rPr lang="en-US" dirty="0" smtClean="0"/>
              <a:t>Working </a:t>
            </a:r>
            <a:r>
              <a:rPr lang="en-US" dirty="0"/>
              <a:t>with the people involved in each activity, sketch all the process steps necessary to fill the request, as well as the average amount of time that the request spends in each step. </a:t>
            </a:r>
          </a:p>
          <a:p>
            <a:r>
              <a:rPr lang="en-US" dirty="0" smtClean="0"/>
              <a:t>At </a:t>
            </a:r>
            <a:r>
              <a:rPr lang="en-US" dirty="0"/>
              <a:t>the bottom of the map, draw a timeline that shows how much time the request spends in value-adding activities and how much time it spends in waiting states and non-value adding activities. </a:t>
            </a:r>
          </a:p>
          <a:p>
            <a:pPr marL="0" indent="0">
              <a:buNone/>
            </a:pPr>
            <a:endParaRPr lang="en-US" dirty="0"/>
          </a:p>
          <a:p>
            <a:endParaRPr lang="en-US"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a:stretch>
            <a:fillRect/>
          </a:stretch>
        </p:blipFill>
        <p:spPr>
          <a:xfrm>
            <a:off x="0" y="1256238"/>
            <a:ext cx="9144000" cy="4828297"/>
          </a:xfrm>
          <a:prstGeom prst="rect">
            <a:avLst/>
          </a:prstGeom>
        </p:spPr>
      </p:pic>
      <p:sp>
        <p:nvSpPr>
          <p:cNvPr id="8" name="TextBox 7"/>
          <p:cNvSpPr txBox="1"/>
          <p:nvPr/>
        </p:nvSpPr>
        <p:spPr>
          <a:xfrm>
            <a:off x="4308395" y="6554649"/>
            <a:ext cx="4151976" cy="253916"/>
          </a:xfrm>
          <a:prstGeom prst="rect">
            <a:avLst/>
          </a:prstGeom>
          <a:noFill/>
        </p:spPr>
        <p:txBody>
          <a:bodyPr wrap="non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r>
              <a:rPr lang="en-US" dirty="0" smtClean="0"/>
              <a:t>As control theory predicts, this generally makes a bad situation worse</a:t>
            </a:r>
            <a:endParaRPr lang="en-US" dirty="0"/>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comparisons</a:t>
            </a:r>
            <a:endParaRPr lang="en-US" dirty="0"/>
          </a:p>
        </p:txBody>
      </p:sp>
      <p:sp>
        <p:nvSpPr>
          <p:cNvPr id="5" name="Content Placeholder 4"/>
          <p:cNvSpPr>
            <a:spLocks noGrp="1"/>
          </p:cNvSpPr>
          <p:nvPr>
            <p:ph idx="1"/>
          </p:nvPr>
        </p:nvSpPr>
        <p:spPr>
          <a:noFill/>
        </p:spPr>
        <p:txBody>
          <a:bodyPr anchor="ctr">
            <a:normAutofit/>
          </a:bodyPr>
          <a:lstStyle/>
          <a:p>
            <a:r>
              <a:rPr lang="en-US" dirty="0" smtClean="0"/>
              <a:t>Production?</a:t>
            </a:r>
          </a:p>
          <a:p>
            <a:r>
              <a:rPr lang="en-US" dirty="0"/>
              <a:t>Engineering</a:t>
            </a:r>
            <a:r>
              <a:rPr lang="en-US" dirty="0" smtClean="0"/>
              <a:t>?</a:t>
            </a:r>
          </a:p>
          <a:p>
            <a:r>
              <a:rPr lang="en-US" dirty="0" smtClean="0"/>
              <a:t>Design?</a:t>
            </a:r>
          </a:p>
          <a:p>
            <a:r>
              <a:rPr lang="en-US" dirty="0" smtClean="0"/>
              <a:t>Craft?</a:t>
            </a:r>
          </a:p>
          <a:p>
            <a:r>
              <a:rPr lang="en-US" dirty="0" smtClean="0"/>
              <a:t>Art?</a:t>
            </a:r>
          </a:p>
          <a:p>
            <a:r>
              <a:rPr lang="en-US" dirty="0" smtClean="0"/>
              <a:t>Theory building?</a:t>
            </a:r>
          </a:p>
          <a:p>
            <a:r>
              <a:rPr lang="en-US" dirty="0" smtClean="0"/>
              <a:t>Collaborative game of </a:t>
            </a:r>
            <a:br>
              <a:rPr lang="en-US" dirty="0" smtClean="0"/>
            </a:br>
            <a:r>
              <a:rPr lang="en-US" dirty="0" smtClean="0"/>
              <a:t>invention and </a:t>
            </a:r>
            <a:br>
              <a:rPr lang="en-US" dirty="0" smtClean="0"/>
            </a:br>
            <a:r>
              <a:rPr lang="en-US" dirty="0" smtClean="0"/>
              <a:t>communication?</a:t>
            </a:r>
          </a:p>
          <a:p>
            <a:pPr lvl="1"/>
            <a:r>
              <a:rPr lang="en-US" dirty="0" smtClean="0"/>
              <a:t>Rock-Climbing</a:t>
            </a:r>
          </a:p>
          <a:p>
            <a:pPr lvl="1"/>
            <a:r>
              <a:rPr lang="en-US" dirty="0" smtClean="0"/>
              <a:t>Swamp-Game</a:t>
            </a:r>
            <a:endParaRPr lang="en-US" dirty="0"/>
          </a:p>
        </p:txBody>
      </p:sp>
      <p:grpSp>
        <p:nvGrpSpPr>
          <p:cNvPr id="11" name="Group 10"/>
          <p:cNvGrpSpPr/>
          <p:nvPr/>
        </p:nvGrpSpPr>
        <p:grpSpPr>
          <a:xfrm>
            <a:off x="4432077" y="806553"/>
            <a:ext cx="4419305" cy="2777004"/>
            <a:chOff x="4412049" y="1232598"/>
            <a:chExt cx="4419305" cy="2777004"/>
          </a:xfrm>
        </p:grpSpPr>
        <p:pic>
          <p:nvPicPr>
            <p:cNvPr id="7" name="Picture 6"/>
            <p:cNvPicPr>
              <a:picLocks noChangeAspect="1"/>
            </p:cNvPicPr>
            <p:nvPr/>
          </p:nvPicPr>
          <p:blipFill>
            <a:blip r:embed="rId3"/>
            <a:stretch>
              <a:fillRect/>
            </a:stretch>
          </p:blipFill>
          <p:spPr>
            <a:xfrm rot="21374263">
              <a:off x="4412049" y="1232598"/>
              <a:ext cx="4339069" cy="27770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rot="21320536">
              <a:off x="6530724" y="367656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endParaRPr lang="en-US" sz="1000" dirty="0">
                <a:solidFill>
                  <a:schemeClr val="bg1"/>
                </a:solidFill>
              </a:endParaRPr>
            </a:p>
          </p:txBody>
        </p:sp>
      </p:grpSp>
      <p:grpSp>
        <p:nvGrpSpPr>
          <p:cNvPr id="10" name="Group 9"/>
          <p:cNvGrpSpPr/>
          <p:nvPr/>
        </p:nvGrpSpPr>
        <p:grpSpPr>
          <a:xfrm>
            <a:off x="4511216" y="3353106"/>
            <a:ext cx="4442110" cy="2904119"/>
            <a:chOff x="4441389" y="2157350"/>
            <a:chExt cx="4442110" cy="2904119"/>
          </a:xfrm>
        </p:grpSpPr>
        <p:pic>
          <p:nvPicPr>
            <p:cNvPr id="6" name="Picture 5"/>
            <p:cNvPicPr>
              <a:picLocks noChangeAspect="1"/>
            </p:cNvPicPr>
            <p:nvPr/>
          </p:nvPicPr>
          <p:blipFill>
            <a:blip r:embed="rId4"/>
            <a:stretch>
              <a:fillRect/>
            </a:stretch>
          </p:blipFill>
          <p:spPr>
            <a:xfrm rot="294929">
              <a:off x="4441389" y="2157350"/>
              <a:ext cx="4442110" cy="289292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328323">
              <a:off x="5819964" y="4815248"/>
              <a:ext cx="2956587"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Aerospace_engineering</a:t>
              </a:r>
              <a:endParaRPr lang="en-US" sz="1000" dirty="0">
                <a:solidFill>
                  <a:srgbClr val="FFFFFF"/>
                </a:solidFill>
              </a:endParaRPr>
            </a:p>
          </p:txBody>
        </p:sp>
      </p:grpSp>
      <p:grpSp>
        <p:nvGrpSpPr>
          <p:cNvPr id="15" name="Group 14"/>
          <p:cNvGrpSpPr/>
          <p:nvPr/>
        </p:nvGrpSpPr>
        <p:grpSpPr>
          <a:xfrm rot="21243623">
            <a:off x="4014965" y="1684589"/>
            <a:ext cx="2355985" cy="3477508"/>
            <a:chOff x="4048833" y="1796749"/>
            <a:chExt cx="2355985" cy="3477508"/>
          </a:xfrm>
        </p:grpSpPr>
        <p:pic>
          <p:nvPicPr>
            <p:cNvPr id="12" name="Picture 11"/>
            <p:cNvPicPr>
              <a:picLocks noChangeAspect="1"/>
            </p:cNvPicPr>
            <p:nvPr/>
          </p:nvPicPr>
          <p:blipFill>
            <a:blip r:embed="rId5"/>
            <a:stretch>
              <a:fillRect/>
            </a:stretch>
          </p:blipFill>
          <p:spPr>
            <a:xfrm>
              <a:off x="4048833" y="1796749"/>
              <a:ext cx="2355985" cy="3424397"/>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rot="5400000">
              <a:off x="2488831" y="3439766"/>
              <a:ext cx="3422761"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File:Bamun_artisan.jpg</a:t>
              </a:r>
              <a:endParaRPr lang="en-US" sz="1000" dirty="0">
                <a:solidFill>
                  <a:srgbClr val="FFFFFF"/>
                </a:solidFill>
              </a:endParaRPr>
            </a:p>
          </p:txBody>
        </p:sp>
      </p:grpSp>
    </p:spTree>
    <p:extLst>
      <p:ext uri="{BB962C8B-B14F-4D97-AF65-F5344CB8AC3E}">
        <p14:creationId xmlns:p14="http://schemas.microsoft.com/office/powerpoint/2010/main" val="768396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500"/>
                                        <p:tgtEl>
                                          <p:spTgt spid="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Amplify Learning</a:t>
            </a:r>
            <a:br>
              <a:rPr lang="en-US" dirty="0" smtClean="0"/>
            </a:br>
            <a:r>
              <a:rPr lang="en-US" dirty="0" smtClean="0"/>
              <a:t>Tool #3: Feedback</a:t>
            </a:r>
            <a:endParaRPr lang="en-US" dirty="0"/>
          </a:p>
        </p:txBody>
      </p:sp>
      <p:sp>
        <p:nvSpPr>
          <p:cNvPr id="3" name="Content Placeholder 2"/>
          <p:cNvSpPr>
            <a:spLocks noGrp="1"/>
          </p:cNvSpPr>
          <p:nvPr>
            <p:ph sz="half" idx="1"/>
          </p:nvPr>
        </p:nvSpPr>
        <p:spPr/>
        <p:txBody>
          <a:bodyPr>
            <a:normAutofit/>
          </a:bodyPr>
          <a:lstStyle/>
          <a:p>
            <a:pPr marL="0" indent="0">
              <a:buNone/>
            </a:pPr>
            <a:r>
              <a:rPr lang="en-US" dirty="0" smtClean="0"/>
              <a:t>If a problem develops</a:t>
            </a:r>
          </a:p>
          <a:p>
            <a:pPr marL="914400" lvl="1" indent="-514350">
              <a:buFont typeface="+mj-lt"/>
              <a:buAutoNum type="arabicPeriod"/>
            </a:pPr>
            <a:r>
              <a:rPr lang="en-US" dirty="0" smtClean="0"/>
              <a:t>Make sure that all feedback loops are in place</a:t>
            </a:r>
          </a:p>
          <a:p>
            <a:pPr marL="914400" lvl="1"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156232462"/>
              </p:ext>
            </p:extLst>
          </p:nvPr>
        </p:nvGraphicFramePr>
        <p:xfrm>
          <a:off x="4648200" y="1600200"/>
          <a:ext cx="4038600" cy="3754119"/>
        </p:xfrm>
        <a:graphic>
          <a:graphicData uri="http://schemas.openxmlformats.org/drawingml/2006/table">
            <a:tbl>
              <a:tblPr firstRow="1" bandRow="1">
                <a:tableStyleId>{5C22544A-7EE6-4342-B048-85BDC9FD1C3A}</a:tableStyleId>
              </a:tblPr>
              <a:tblGrid>
                <a:gridCol w="2019300"/>
                <a:gridCol w="201930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Amplify Learning</a:t>
            </a:r>
            <a:br>
              <a:rPr lang="en-US" dirty="0" smtClean="0"/>
            </a:br>
            <a:r>
              <a:rPr lang="en-US" dirty="0" smtClean="0"/>
              <a:t>Tool #4: Short iterations</a:t>
            </a:r>
            <a:endParaRPr lang="en-US" dirty="0"/>
          </a:p>
        </p:txBody>
      </p:sp>
      <p:sp>
        <p:nvSpPr>
          <p:cNvPr id="3" name="Content Placeholder 2"/>
          <p:cNvSpPr>
            <a:spLocks noGrp="1"/>
          </p:cNvSpPr>
          <p:nvPr>
            <p:ph idx="1"/>
          </p:nvPr>
        </p:nvSpPr>
        <p:spPr>
          <a:xfrm>
            <a:off x="457200" y="1600201"/>
            <a:ext cx="8229600" cy="2176788"/>
          </a:xfrm>
        </p:spPr>
        <p:txBody>
          <a:bodyPr>
            <a:normAutofit/>
          </a:bodyPr>
          <a:lstStyle/>
          <a:p>
            <a:pPr marL="0" indent="0">
              <a:buNone/>
            </a:pPr>
            <a:r>
              <a:rPr lang="en-US" dirty="0" smtClean="0"/>
              <a:t>Short iterations </a:t>
            </a:r>
          </a:p>
          <a:p>
            <a:r>
              <a:rPr lang="en-US" sz="2800" dirty="0" smtClean="0"/>
              <a:t>increase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151430"/>
            <a:ext cx="814066" cy="216525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sp>
        <p:nvSpPr>
          <p:cNvPr id="7" name="Rectangle 6"/>
          <p:cNvSpPr/>
          <p:nvPr/>
        </p:nvSpPr>
        <p:spPr>
          <a:xfrm>
            <a:off x="2523606" y="4151430"/>
            <a:ext cx="4965804"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063117"/>
            <a:ext cx="1514163" cy="5046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249427" y="5063117"/>
            <a:ext cx="1514163" cy="5046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2</a:t>
            </a:r>
            <a:endParaRPr lang="en-US" dirty="0"/>
          </a:p>
        </p:txBody>
      </p:sp>
      <p:sp>
        <p:nvSpPr>
          <p:cNvPr id="10" name="Rectangle 9"/>
          <p:cNvSpPr/>
          <p:nvPr/>
        </p:nvSpPr>
        <p:spPr>
          <a:xfrm>
            <a:off x="5975247" y="5063117"/>
            <a:ext cx="1514163" cy="50468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3</a:t>
            </a:r>
            <a:endParaRPr lang="en-US" dirty="0"/>
          </a:p>
        </p:txBody>
      </p:sp>
      <p:sp>
        <p:nvSpPr>
          <p:cNvPr id="11" name="Right Brace 10"/>
          <p:cNvSpPr/>
          <p:nvPr/>
        </p:nvSpPr>
        <p:spPr>
          <a:xfrm>
            <a:off x="1579289" y="4151431"/>
            <a:ext cx="195376" cy="5535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4908455"/>
            <a:ext cx="195376" cy="5535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665480"/>
            <a:ext cx="195376" cy="55352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403772"/>
            <a:ext cx="1123412" cy="830286"/>
          </a:xfrm>
          <a:prstGeom prst="straightConnector1">
            <a:avLst/>
          </a:prstGeom>
          <a:ln w="5715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428194"/>
            <a:ext cx="748941" cy="887265"/>
          </a:xfrm>
          <a:prstGeom prst="straightConnector1">
            <a:avLst/>
          </a:prstGeom>
          <a:ln w="57150"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234058"/>
            <a:ext cx="3451641" cy="81401"/>
          </a:xfrm>
          <a:prstGeom prst="bentConnector5">
            <a:avLst>
              <a:gd name="adj1" fmla="val -6623"/>
              <a:gd name="adj2" fmla="val 1710825"/>
              <a:gd name="adj3" fmla="val 110868"/>
            </a:avLst>
          </a:prstGeom>
          <a:ln w="57150"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4941015"/>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28301"/>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24" name="Elbow Connector 23"/>
          <p:cNvCxnSpPr>
            <a:stCxn id="12" idx="1"/>
            <a:endCxn id="9" idx="2"/>
          </p:cNvCxnSpPr>
          <p:nvPr/>
        </p:nvCxnSpPr>
        <p:spPr>
          <a:xfrm rot="10800000" flipH="1" flipV="1">
            <a:off x="1774665" y="5185217"/>
            <a:ext cx="3231844" cy="382583"/>
          </a:xfrm>
          <a:prstGeom prst="bentConnector4">
            <a:avLst>
              <a:gd name="adj1" fmla="val 7536"/>
              <a:gd name="adj2" fmla="val 193795"/>
            </a:avLst>
          </a:prstGeom>
          <a:ln w="57150"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13" idx="1"/>
            <a:endCxn id="10" idx="2"/>
          </p:cNvCxnSpPr>
          <p:nvPr/>
        </p:nvCxnSpPr>
        <p:spPr>
          <a:xfrm rot="10800000" flipH="1">
            <a:off x="1774665" y="5567801"/>
            <a:ext cx="4957664" cy="374442"/>
          </a:xfrm>
          <a:prstGeom prst="bentConnector4">
            <a:avLst>
              <a:gd name="adj1" fmla="val 2942"/>
              <a:gd name="adj2" fmla="val -39130"/>
            </a:avLst>
          </a:prstGeom>
          <a:ln w="57150"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Elbow Connector 43"/>
          <p:cNvCxnSpPr>
            <a:stCxn id="9" idx="3"/>
            <a:endCxn id="49" idx="1"/>
          </p:cNvCxnSpPr>
          <p:nvPr/>
        </p:nvCxnSpPr>
        <p:spPr>
          <a:xfrm flipH="1">
            <a:off x="634971" y="5315459"/>
            <a:ext cx="5128619" cy="826215"/>
          </a:xfrm>
          <a:prstGeom prst="bentConnector5">
            <a:avLst>
              <a:gd name="adj1" fmla="val -4457"/>
              <a:gd name="adj2" fmla="val -167981"/>
              <a:gd name="adj3" fmla="val 108267"/>
            </a:avLst>
          </a:prstGeom>
          <a:ln w="57150" cmpd="sng">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567801"/>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064343"/>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2" grpId="0" animBg="1"/>
      <p:bldP spid="23" grpId="0"/>
      <p:bldP spid="48" grpId="0"/>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Amplify Learning</a:t>
            </a:r>
            <a:br>
              <a:rPr lang="en-US" dirty="0" smtClean="0"/>
            </a:br>
            <a:r>
              <a:rPr lang="en-US" dirty="0" smtClean="0"/>
              <a:t>Tool #5: </a:t>
            </a:r>
            <a:r>
              <a:rPr lang="en-US" dirty="0" err="1" smtClean="0"/>
              <a:t>Synchronisation</a:t>
            </a:r>
            <a:endParaRPr lang="en-US" dirty="0"/>
          </a:p>
        </p:txBody>
      </p:sp>
      <p:sp>
        <p:nvSpPr>
          <p:cNvPr id="3" name="Content Placeholder 2"/>
          <p:cNvSpPr>
            <a:spLocks noGrp="1"/>
          </p:cNvSpPr>
          <p:nvPr>
            <p:ph idx="1"/>
          </p:nvPr>
        </p:nvSpPr>
        <p:spPr/>
        <p:txBody>
          <a:bodyPr>
            <a:normAutofit/>
          </a:bodyPr>
          <a:lstStyle/>
          <a:p>
            <a:r>
              <a:rPr lang="en-US" dirty="0" smtClean="0"/>
              <a:t>Fundamental for every complex development process: Sync individuals that work on the same thing</a:t>
            </a:r>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 Amplify Learning</a:t>
            </a:r>
            <a:br>
              <a:rPr lang="en-US" dirty="0" smtClean="0"/>
            </a:br>
            <a:r>
              <a:rPr lang="en-US" dirty="0" smtClean="0"/>
              <a:t>Tool #5: Set based development</a:t>
            </a:r>
            <a:endParaRPr lang="en-US"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Principle #3: Decide as late as possible</a:t>
            </a:r>
            <a:endParaRPr lang="en-US" dirty="0"/>
          </a:p>
        </p:txBody>
      </p:sp>
      <p:sp>
        <p:nvSpPr>
          <p:cNvPr id="3" name="Content Placeholder 2"/>
          <p:cNvSpPr>
            <a:spLocks noGrp="1"/>
          </p:cNvSpPr>
          <p:nvPr>
            <p:ph idx="1"/>
          </p:nvPr>
        </p:nvSpPr>
        <p:spPr/>
        <p:txBody>
          <a:bodyPr>
            <a:normAutofit/>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principles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t>Eliminate </a:t>
            </a:r>
            <a:r>
              <a:rPr lang="en-US" dirty="0" smtClean="0"/>
              <a:t>waste</a:t>
            </a:r>
          </a:p>
          <a:p>
            <a:pPr marL="914400" lvl="1" indent="-514350"/>
            <a:r>
              <a:rPr lang="en-US" dirty="0" smtClean="0"/>
              <a:t>Unnecessary code, delays, unclear requirements, bureaucracy, …</a:t>
            </a:r>
            <a:endParaRPr lang="en-US" dirty="0"/>
          </a:p>
          <a:p>
            <a:pPr marL="514350" indent="-514350">
              <a:buFont typeface="+mj-lt"/>
              <a:buAutoNum type="arabicPeriod"/>
            </a:pPr>
            <a:r>
              <a:rPr lang="en-US" dirty="0"/>
              <a:t>Amplify </a:t>
            </a:r>
            <a:r>
              <a:rPr lang="en-US" dirty="0" smtClean="0"/>
              <a:t>learning</a:t>
            </a:r>
          </a:p>
          <a:p>
            <a:pPr marL="914400" lvl="1" indent="-514350"/>
            <a:r>
              <a:rPr lang="en-US" dirty="0" smtClean="0"/>
              <a:t>Introduce feedback cycles</a:t>
            </a:r>
          </a:p>
          <a:p>
            <a:pPr marL="914400" lvl="1" indent="-514350"/>
            <a:r>
              <a:rPr lang="en-US" dirty="0" smtClean="0"/>
              <a:t>E.g. iteration retrospective</a:t>
            </a:r>
          </a:p>
          <a:p>
            <a:pPr marL="1314450" lvl="2" indent="-514350"/>
            <a:r>
              <a:rPr lang="en-US" dirty="0" smtClean="0"/>
              <a:t>Meetings of customer representatives and team</a:t>
            </a:r>
          </a:p>
          <a:p>
            <a:pPr marL="1314450" lvl="2" indent="-514350"/>
            <a:r>
              <a:rPr lang="en-US" dirty="0" smtClean="0"/>
              <a:t>Shorter iterations, more reflection</a:t>
            </a:r>
          </a:p>
          <a:p>
            <a:pPr marL="914400" lvl="1" indent="-514350"/>
            <a:r>
              <a:rPr lang="en-US" dirty="0" smtClean="0"/>
              <a:t>E.g. prototypes for requirements</a:t>
            </a:r>
          </a:p>
          <a:p>
            <a:pPr marL="514350" indent="-514350">
              <a:buFont typeface="+mj-lt"/>
              <a:buAutoNum type="arabicPeriod"/>
            </a:pPr>
            <a:r>
              <a:rPr lang="en-US" dirty="0" smtClean="0"/>
              <a:t>Decide as late as possible</a:t>
            </a:r>
          </a:p>
          <a:p>
            <a:pPr marL="914400" lvl="1" indent="-514350"/>
            <a:r>
              <a:rPr lang="en-US" dirty="0" smtClean="0"/>
              <a:t>Reduce waste resulting from wrong decisions</a:t>
            </a:r>
          </a:p>
          <a:p>
            <a:pPr marL="514350" indent="-514350">
              <a:buFont typeface="+mj-lt"/>
              <a:buAutoNum type="arabicPeriod"/>
            </a:pPr>
            <a:r>
              <a:rPr lang="en-US" dirty="0" smtClean="0"/>
              <a:t>Deliver </a:t>
            </a:r>
            <a:r>
              <a:rPr lang="en-US" dirty="0"/>
              <a:t>as fast as </a:t>
            </a:r>
            <a:r>
              <a:rPr lang="en-US" dirty="0" smtClean="0"/>
              <a:t>possible</a:t>
            </a:r>
            <a:endParaRPr lang="en-US" dirty="0"/>
          </a:p>
          <a:p>
            <a:pPr marL="514350" indent="-514350">
              <a:buFont typeface="+mj-lt"/>
              <a:buAutoNum type="arabicPeriod"/>
            </a:pPr>
            <a:r>
              <a:rPr lang="en-US" dirty="0"/>
              <a:t>Empower the </a:t>
            </a:r>
            <a:r>
              <a:rPr lang="en-US" dirty="0" smtClean="0"/>
              <a:t>team</a:t>
            </a:r>
            <a:endParaRPr lang="en-US" dirty="0"/>
          </a:p>
          <a:p>
            <a:pPr marL="514350" indent="-514350">
              <a:buFont typeface="+mj-lt"/>
              <a:buAutoNum type="arabicPeriod"/>
            </a:pPr>
            <a:r>
              <a:rPr lang="en-US" dirty="0"/>
              <a:t>Build integrity </a:t>
            </a:r>
            <a:r>
              <a:rPr lang="en-US" dirty="0" smtClean="0"/>
              <a:t>in</a:t>
            </a:r>
          </a:p>
          <a:p>
            <a:pPr marL="914400" lvl="1" indent="-514350"/>
            <a:r>
              <a:rPr lang="en-US" dirty="0" smtClean="0"/>
              <a:t>Let customer experience integrity of system – not only quality of the system but also of the way you build it</a:t>
            </a:r>
            <a:endParaRPr lang="en-US" dirty="0"/>
          </a:p>
          <a:p>
            <a:pPr marL="514350" indent="-514350">
              <a:buFont typeface="+mj-lt"/>
              <a:buAutoNum type="arabicPeriod"/>
            </a:pPr>
            <a:r>
              <a:rPr lang="en-US" dirty="0" smtClean="0"/>
              <a:t>See the whole</a:t>
            </a:r>
            <a:endParaRPr lang="en-US" dirty="0"/>
          </a:p>
        </p:txBody>
      </p:sp>
      <p:sp>
        <p:nvSpPr>
          <p:cNvPr id="4" name="Rectangle 3"/>
          <p:cNvSpPr/>
          <p:nvPr/>
        </p:nvSpPr>
        <p:spPr>
          <a:xfrm>
            <a:off x="1659466" y="6035769"/>
            <a:ext cx="7027334" cy="553998"/>
          </a:xfrm>
          <a:prstGeom prst="rect">
            <a:avLst/>
          </a:prstGeom>
        </p:spPr>
        <p:txBody>
          <a:bodyPr wrap="square">
            <a:spAutoFit/>
          </a:bodyPr>
          <a:lstStyle/>
          <a:p>
            <a:r>
              <a:rPr lang="en-US" sz="1000" dirty="0"/>
              <a:t>Yasuhiro </a:t>
            </a:r>
            <a:r>
              <a:rPr lang="en-US" sz="1000" dirty="0" err="1"/>
              <a:t>Monden</a:t>
            </a:r>
            <a:r>
              <a:rPr lang="en-US" sz="1000" dirty="0"/>
              <a:t> (1998), </a:t>
            </a:r>
            <a:r>
              <a:rPr lang="en-US" sz="1000" i="1" dirty="0"/>
              <a:t>Toyota Production System, An Integrated Approach to Just-In-Time</a:t>
            </a:r>
            <a:r>
              <a:rPr lang="en-US" sz="1000" dirty="0"/>
              <a:t>, Third edition, Norcross, GA: Engineering &amp; Management </a:t>
            </a:r>
            <a:r>
              <a:rPr lang="en-US" sz="1000" dirty="0" smtClean="0"/>
              <a:t>Press </a:t>
            </a:r>
          </a:p>
          <a:p>
            <a:r>
              <a:rPr lang="en-US" sz="1000" dirty="0" smtClean="0"/>
              <a:t>Mary </a:t>
            </a:r>
            <a:r>
              <a:rPr lang="en-US" sz="1000" dirty="0" err="1"/>
              <a:t>Poppendieck</a:t>
            </a:r>
            <a:r>
              <a:rPr lang="en-US" sz="1000" dirty="0"/>
              <a:t>, Tom </a:t>
            </a:r>
            <a:r>
              <a:rPr lang="en-US" sz="1000" dirty="0" err="1"/>
              <a:t>Poppendieck</a:t>
            </a:r>
            <a:r>
              <a:rPr lang="en-US" sz="1000" dirty="0"/>
              <a:t> (2003), "Lean Software Development: An Agile Toolkit", Addison-Wesley </a:t>
            </a:r>
            <a:r>
              <a:rPr lang="en-US" sz="1000" dirty="0" smtClean="0"/>
              <a:t>Professional</a:t>
            </a:r>
            <a:endParaRPr lang="en-US" sz="1000" dirty="0"/>
          </a:p>
        </p:txBody>
      </p:sp>
      <p:sp>
        <p:nvSpPr>
          <p:cNvPr id="5" name="TextBox 4"/>
          <p:cNvSpPr txBox="1"/>
          <p:nvPr/>
        </p:nvSpPr>
        <p:spPr>
          <a:xfrm>
            <a:off x="7707125" y="2955563"/>
            <a:ext cx="2364750" cy="2308324"/>
          </a:xfrm>
          <a:prstGeom prst="rect">
            <a:avLst/>
          </a:prstGeom>
          <a:noFill/>
        </p:spPr>
        <p:txBody>
          <a:bodyPr wrap="none" rtlCol="0">
            <a:spAutoFit/>
          </a:bodyPr>
          <a:lstStyle/>
          <a:p>
            <a:pPr marL="342900" indent="-342900">
              <a:buFont typeface="+mj-lt"/>
              <a:buAutoNum type="arabicPeriod"/>
            </a:pPr>
            <a:r>
              <a:rPr lang="en-US" dirty="0"/>
              <a:t>Respect </a:t>
            </a:r>
            <a:r>
              <a:rPr lang="en-US" dirty="0" smtClean="0"/>
              <a:t>people</a:t>
            </a:r>
            <a:endParaRPr lang="en-US" dirty="0"/>
          </a:p>
          <a:p>
            <a:pPr marL="342900" indent="-342900">
              <a:buFont typeface="+mj-lt"/>
              <a:buAutoNum type="arabicPeriod"/>
            </a:pPr>
            <a:r>
              <a:rPr lang="en-US" dirty="0" smtClean="0"/>
              <a:t>Eliminate waste</a:t>
            </a:r>
          </a:p>
          <a:p>
            <a:pPr marL="342900" indent="-342900">
              <a:buFont typeface="+mj-lt"/>
              <a:buAutoNum type="arabicPeriod"/>
            </a:pPr>
            <a:r>
              <a:rPr lang="en-US" dirty="0" smtClean="0"/>
              <a:t>Defer </a:t>
            </a:r>
            <a:r>
              <a:rPr lang="en-US" dirty="0"/>
              <a:t>commitment </a:t>
            </a:r>
            <a:endParaRPr lang="en-US" dirty="0" smtClean="0"/>
          </a:p>
          <a:p>
            <a:pPr marL="342900" indent="-342900">
              <a:buFont typeface="+mj-lt"/>
              <a:buAutoNum type="arabicPeriod"/>
            </a:pPr>
            <a:r>
              <a:rPr lang="en-US" dirty="0" smtClean="0"/>
              <a:t>Create </a:t>
            </a:r>
            <a:r>
              <a:rPr lang="en-US" dirty="0"/>
              <a:t>knowledge </a:t>
            </a:r>
            <a:endParaRPr lang="en-US" dirty="0" smtClean="0"/>
          </a:p>
          <a:p>
            <a:pPr marL="342900" indent="-342900">
              <a:buFont typeface="+mj-lt"/>
              <a:buAutoNum type="arabicPeriod"/>
            </a:pPr>
            <a:r>
              <a:rPr lang="en-US" dirty="0" smtClean="0"/>
              <a:t>Deliver fast</a:t>
            </a:r>
          </a:p>
          <a:p>
            <a:pPr marL="342900" indent="-342900">
              <a:buFont typeface="+mj-lt"/>
              <a:buAutoNum type="arabicPeriod"/>
            </a:pPr>
            <a:r>
              <a:rPr lang="en-US" dirty="0" smtClean="0"/>
              <a:t>Build </a:t>
            </a:r>
            <a:r>
              <a:rPr lang="en-US" dirty="0"/>
              <a:t>quality </a:t>
            </a:r>
            <a:r>
              <a:rPr lang="en-US" dirty="0" smtClean="0"/>
              <a:t>in</a:t>
            </a:r>
          </a:p>
          <a:p>
            <a:pPr marL="342900" indent="-342900">
              <a:buFont typeface="+mj-lt"/>
              <a:buAutoNum type="arabicPeriod"/>
            </a:pPr>
            <a:r>
              <a:rPr lang="en-US" dirty="0" smtClean="0"/>
              <a:t>Optimize </a:t>
            </a:r>
            <a:r>
              <a:rPr lang="en-US" dirty="0"/>
              <a:t>the whole </a:t>
            </a:r>
          </a:p>
          <a:p>
            <a:pPr marL="342900" indent="-342900">
              <a:buFont typeface="+mj-lt"/>
              <a:buAutoNum type="arabicPeriod"/>
            </a:pPr>
            <a:endParaRPr lang="en-US" dirty="0"/>
          </a:p>
        </p:txBody>
      </p:sp>
    </p:spTree>
    <p:extLst>
      <p:ext uri="{BB962C8B-B14F-4D97-AF65-F5344CB8AC3E}">
        <p14:creationId xmlns:p14="http://schemas.microsoft.com/office/powerpoint/2010/main" val="10380540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35423781"/>
              </p:ext>
            </p:extLst>
          </p:nvPr>
        </p:nvGraphicFramePr>
        <p:xfrm>
          <a:off x="457200" y="1600200"/>
          <a:ext cx="8229600" cy="4211319"/>
        </p:xfrm>
        <a:graphic>
          <a:graphicData uri="http://schemas.openxmlformats.org/drawingml/2006/table">
            <a:tbl>
              <a:tblPr firstRow="1" bandRow="1">
                <a:tableStyleId>{5C22544A-7EE6-4342-B048-85BDC9FD1C3A}</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solidFill>
                            <a:schemeClr val="dk1"/>
                          </a:solidFill>
                          <a:effectLst/>
                          <a:latin typeface="+mn-lt"/>
                          <a:ea typeface="+mn-ea"/>
                          <a:cs typeface="+mn-cs"/>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solidFill>
                            <a:schemeClr val="dk1"/>
                          </a:solidFill>
                          <a:effectLst/>
                          <a:latin typeface="+mn-lt"/>
                          <a:ea typeface="+mn-ea"/>
                          <a:cs typeface="+mn-cs"/>
                        </a:rPr>
                        <a:t>Manage a portfolio of business needs</a:t>
                      </a:r>
                    </a:p>
                    <a:p>
                      <a:pPr marL="285750" indent="-285750">
                        <a:buFont typeface="Arial"/>
                        <a:buChar char="•"/>
                      </a:pPr>
                      <a:r>
                        <a:rPr lang="en-US" sz="1800" kern="1200" dirty="0" smtClean="0">
                          <a:solidFill>
                            <a:schemeClr val="dk1"/>
                          </a:solidFill>
                          <a:effectLst/>
                          <a:latin typeface="+mn-lt"/>
                          <a:ea typeface="+mn-ea"/>
                          <a:cs typeface="+mn-cs"/>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solidFill>
                            <a:schemeClr val="dk1"/>
                          </a:solidFill>
                          <a:effectLst/>
                          <a:latin typeface="+mn-lt"/>
                          <a:ea typeface="+mn-ea"/>
                          <a:cs typeface="+mn-cs"/>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solidFill>
                            <a:schemeClr val="dk1"/>
                          </a:solidFill>
                          <a:effectLst/>
                          <a:latin typeface="+mn-lt"/>
                          <a:ea typeface="+mn-ea"/>
                          <a:cs typeface="+mn-cs"/>
                        </a:rPr>
                        <a:t>Manage the value stream </a:t>
                      </a:r>
                    </a:p>
                    <a:p>
                      <a:pPr marL="285750" indent="-285750">
                        <a:buFont typeface="Arial"/>
                        <a:buChar char="•"/>
                      </a:pPr>
                      <a:r>
                        <a:rPr lang="en-US" sz="1800" kern="1200" dirty="0" smtClean="0">
                          <a:solidFill>
                            <a:schemeClr val="dk1"/>
                          </a:solidFill>
                          <a:effectLst/>
                          <a:latin typeface="+mn-lt"/>
                          <a:ea typeface="+mn-ea"/>
                          <a:cs typeface="+mn-cs"/>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solidFill>
                            <a:schemeClr val="dk1"/>
                          </a:solidFill>
                          <a:effectLst/>
                          <a:latin typeface="+mn-lt"/>
                          <a:ea typeface="+mn-ea"/>
                          <a:cs typeface="+mn-cs"/>
                        </a:rPr>
                        <a:t>Work together, every day, and deliver fully tested and integrated code </a:t>
                      </a:r>
                      <a:endParaRPr lang="en-US" dirty="0" smtClean="0">
                        <a:effectLst/>
                      </a:endParaRPr>
                    </a:p>
                    <a:p>
                      <a:pPr marL="285750" indent="-285750">
                        <a:buFont typeface="Arial"/>
                        <a:buChar char="•"/>
                      </a:pPr>
                      <a:r>
                        <a:rPr lang="en-US" sz="1800" kern="1200" dirty="0" smtClean="0">
                          <a:solidFill>
                            <a:schemeClr val="dk1"/>
                          </a:solidFill>
                          <a:effectLst/>
                          <a:latin typeface="+mn-lt"/>
                          <a:ea typeface="+mn-ea"/>
                          <a:cs typeface="+mn-cs"/>
                        </a:rPr>
                        <a:t>Learn how to deliver business needs incrementally </a:t>
                      </a:r>
                      <a:endParaRPr lang="en-US" dirty="0" smtClean="0">
                        <a:effectLst/>
                      </a:endParaRPr>
                    </a:p>
                    <a:p>
                      <a:pPr marL="285750" indent="-285750">
                        <a:buFont typeface="Arial"/>
                        <a:buChar char="•"/>
                      </a:pPr>
                      <a:r>
                        <a:rPr lang="en-US" sz="1800" kern="1200" dirty="0" smtClean="0">
                          <a:solidFill>
                            <a:schemeClr val="dk1"/>
                          </a:solidFill>
                          <a:effectLst/>
                          <a:latin typeface="+mn-lt"/>
                          <a:ea typeface="+mn-ea"/>
                          <a:cs typeface="+mn-cs"/>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114800" y="6092393"/>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practices</a:t>
            </a:r>
            <a:endParaRPr lang="en-US" dirty="0"/>
          </a:p>
        </p:txBody>
      </p:sp>
      <p:sp>
        <p:nvSpPr>
          <p:cNvPr id="3" name="Content Placeholder 2"/>
          <p:cNvSpPr>
            <a:spLocks noGrp="1"/>
          </p:cNvSpPr>
          <p:nvPr>
            <p:ph idx="1"/>
          </p:nvPr>
        </p:nvSpPr>
        <p:spPr/>
        <p:txBody>
          <a:bodyPr>
            <a:normAutofit/>
          </a:bodyPr>
          <a:lstStyle/>
          <a:p>
            <a:r>
              <a:rPr lang="en-US" dirty="0" smtClean="0"/>
              <a:t>Seeing waste</a:t>
            </a:r>
          </a:p>
          <a:p>
            <a:r>
              <a:rPr lang="en-US" dirty="0" smtClean="0"/>
              <a:t>Value stream mapping</a:t>
            </a:r>
          </a:p>
          <a:p>
            <a:r>
              <a:rPr lang="en-US" dirty="0" smtClean="0"/>
              <a:t>Set-based development</a:t>
            </a:r>
          </a:p>
          <a:p>
            <a:r>
              <a:rPr lang="en-US" dirty="0" smtClean="0"/>
              <a:t>Pull systems</a:t>
            </a:r>
          </a:p>
          <a:p>
            <a:r>
              <a:rPr lang="en-US" dirty="0" smtClean="0"/>
              <a:t>Queuing theory</a:t>
            </a:r>
          </a:p>
          <a:p>
            <a:r>
              <a:rPr lang="en-US" dirty="0" smtClean="0"/>
              <a:t>Motivation</a:t>
            </a:r>
          </a:p>
          <a:p>
            <a:r>
              <a:rPr lang="en-US" dirty="0" smtClean="0"/>
              <a:t>Measurements</a:t>
            </a:r>
          </a:p>
          <a:p>
            <a:r>
              <a:rPr lang="en-US" dirty="0" smtClean="0"/>
              <a:t>…</a:t>
            </a:r>
            <a:endParaRPr lang="en-US" dirty="0"/>
          </a:p>
        </p:txBody>
      </p:sp>
    </p:spTree>
    <p:extLst>
      <p:ext uri="{BB962C8B-B14F-4D97-AF65-F5344CB8AC3E}">
        <p14:creationId xmlns:p14="http://schemas.microsoft.com/office/powerpoint/2010/main" val="1413745051"/>
      </p:ext>
    </p:extLst>
  </p:cSld>
  <p:clrMapOvr>
    <a:masterClrMapping/>
  </p:clrMapOvr>
  <p:transition xmlns:p14="http://schemas.microsoft.com/office/powerpoint/2010/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endParaRPr lang="en-US" dirty="0"/>
          </a:p>
        </p:txBody>
      </p:sp>
      <p:sp>
        <p:nvSpPr>
          <p:cNvPr id="4" name="Rectangle 3"/>
          <p:cNvSpPr/>
          <p:nvPr/>
        </p:nvSpPr>
        <p:spPr>
          <a:xfrm>
            <a:off x="4114800" y="6092393"/>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Game</a:t>
            </a:r>
            <a:endParaRPr lang="en-US" dirty="0"/>
          </a:p>
        </p:txBody>
      </p:sp>
      <p:sp>
        <p:nvSpPr>
          <p:cNvPr id="5" name="Content Placeholder 4"/>
          <p:cNvSpPr>
            <a:spLocks noGrp="1"/>
          </p:cNvSpPr>
          <p:nvPr>
            <p:ph sz="half" idx="1"/>
          </p:nvPr>
        </p:nvSpPr>
        <p:spPr/>
        <p:txBody>
          <a:bodyPr/>
          <a:lstStyle/>
          <a:p>
            <a:r>
              <a:rPr lang="en-US" dirty="0" smtClean="0"/>
              <a:t>Zero-sum game?</a:t>
            </a:r>
          </a:p>
          <a:p>
            <a:pPr lvl="1"/>
            <a:r>
              <a:rPr lang="en-US" dirty="0" smtClean="0"/>
              <a:t>SW-</a:t>
            </a:r>
            <a:r>
              <a:rPr lang="en-US" dirty="0" err="1" smtClean="0"/>
              <a:t>Dev</a:t>
            </a:r>
            <a:r>
              <a:rPr lang="en-US" dirty="0" smtClean="0"/>
              <a:t>: No, more than one winner</a:t>
            </a:r>
          </a:p>
          <a:p>
            <a:r>
              <a:rPr lang="en-US" dirty="0" smtClean="0"/>
              <a:t>Positional game?</a:t>
            </a:r>
          </a:p>
          <a:p>
            <a:pPr lvl="1"/>
            <a:r>
              <a:rPr lang="en-US" dirty="0" smtClean="0"/>
              <a:t>SW-</a:t>
            </a:r>
            <a:r>
              <a:rPr lang="en-US" dirty="0" err="1" smtClean="0"/>
              <a:t>Dev</a:t>
            </a:r>
            <a:r>
              <a:rPr lang="en-US" dirty="0" smtClean="0"/>
              <a:t>: Some play it like this (comprehensive documentation shows current state of game)</a:t>
            </a:r>
          </a:p>
          <a:p>
            <a:r>
              <a:rPr lang="en-US" dirty="0" smtClean="0"/>
              <a:t>Competitive / Cooperative game?</a:t>
            </a:r>
          </a:p>
          <a:p>
            <a:pPr lvl="1"/>
            <a:r>
              <a:rPr lang="en-US" dirty="0" smtClean="0"/>
              <a:t>SW-</a:t>
            </a:r>
            <a:r>
              <a:rPr lang="en-US" dirty="0" err="1" smtClean="0"/>
              <a:t>Dev</a:t>
            </a:r>
            <a:r>
              <a:rPr lang="en-US" dirty="0" smtClean="0"/>
              <a:t>: Cooperative!!!</a:t>
            </a:r>
          </a:p>
          <a:p>
            <a:pPr lvl="1"/>
            <a:endParaRPr lang="en-US" dirty="0" smtClean="0"/>
          </a:p>
          <a:p>
            <a:endParaRPr lang="en-US" dirty="0"/>
          </a:p>
        </p:txBody>
      </p:sp>
      <p:sp>
        <p:nvSpPr>
          <p:cNvPr id="6" name="Content Placeholder 5"/>
          <p:cNvSpPr>
            <a:spLocks noGrp="1"/>
          </p:cNvSpPr>
          <p:nvPr>
            <p:ph sz="half" idx="2"/>
          </p:nvPr>
        </p:nvSpPr>
        <p:spPr/>
        <p:txBody>
          <a:bodyPr/>
          <a:lstStyle/>
          <a:p>
            <a:r>
              <a:rPr lang="en-US" dirty="0" smtClean="0"/>
              <a:t>Goal directed?</a:t>
            </a:r>
          </a:p>
          <a:p>
            <a:pPr lvl="1"/>
            <a:r>
              <a:rPr lang="en-US" dirty="0" smtClean="0"/>
              <a:t>SW-</a:t>
            </a:r>
            <a:r>
              <a:rPr lang="en-US" dirty="0" err="1" smtClean="0"/>
              <a:t>Dev</a:t>
            </a:r>
            <a:r>
              <a:rPr lang="en-US" dirty="0" smtClean="0"/>
              <a:t>: Definitely</a:t>
            </a:r>
          </a:p>
          <a:p>
            <a:r>
              <a:rPr lang="en-US" dirty="0" smtClean="0"/>
              <a:t>Finite/ infinite?</a:t>
            </a:r>
            <a:endParaRPr lang="en-US" dirty="0"/>
          </a:p>
        </p:txBody>
      </p:sp>
      <p:pic>
        <p:nvPicPr>
          <p:cNvPr id="4" name="Picture 3"/>
          <p:cNvPicPr>
            <a:picLocks noChangeAspect="1"/>
          </p:cNvPicPr>
          <p:nvPr/>
        </p:nvPicPr>
        <p:blipFill>
          <a:blip r:embed="rId3"/>
          <a:stretch>
            <a:fillRect/>
          </a:stretch>
        </p:blipFill>
        <p:spPr>
          <a:xfrm>
            <a:off x="4610100" y="3097421"/>
            <a:ext cx="4076700" cy="2654300"/>
          </a:xfrm>
          <a:prstGeom prst="rect">
            <a:avLst/>
          </a:prstGeom>
        </p:spPr>
      </p:pic>
      <p:sp>
        <p:nvSpPr>
          <p:cNvPr id="8" name="TextBox 7"/>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spTree>
    <p:extLst>
      <p:ext uri="{BB962C8B-B14F-4D97-AF65-F5344CB8AC3E}">
        <p14:creationId xmlns:p14="http://schemas.microsoft.com/office/powerpoint/2010/main" val="1811473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03941990"/>
      </p:ext>
    </p:extLst>
  </p:cSld>
  <p:clrMapOvr>
    <a:masterClrMapping/>
  </p:clrMapOvr>
  <p:transition xmlns:p14="http://schemas.microsoft.com/office/powerpoint/2010/mai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later use</a:t>
            </a:r>
            <a:endParaRPr lang="en-US" dirty="0"/>
          </a:p>
        </p:txBody>
      </p:sp>
      <p:pic>
        <p:nvPicPr>
          <p:cNvPr id="4" name="Picture 3"/>
          <p:cNvPicPr>
            <a:picLocks noChangeAspect="1"/>
          </p:cNvPicPr>
          <p:nvPr/>
        </p:nvPicPr>
        <p:blipFill>
          <a:blip r:embed="rId2"/>
          <a:stretch>
            <a:fillRect/>
          </a:stretch>
        </p:blipFill>
        <p:spPr>
          <a:xfrm>
            <a:off x="2768600" y="1638300"/>
            <a:ext cx="3581649" cy="3556247"/>
          </a:xfrm>
          <a:prstGeom prst="rect">
            <a:avLst/>
          </a:prstGeom>
        </p:spPr>
      </p:pic>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a:t>
            </a:r>
            <a:r>
              <a:rPr lang="en-US" dirty="0" smtClean="0"/>
              <a:t>climbing </a:t>
            </a:r>
            <a:r>
              <a:rPr lang="en-US" dirty="0" err="1" smtClean="0"/>
              <a:t>vs</a:t>
            </a:r>
            <a:r>
              <a:rPr lang="en-US" dirty="0" smtClean="0"/>
              <a:t> Software Development</a:t>
            </a:r>
            <a:endParaRPr lang="en-US" dirty="0"/>
          </a:p>
        </p:txBody>
      </p:sp>
      <p:sp>
        <p:nvSpPr>
          <p:cNvPr id="3" name="Content Placeholder 2"/>
          <p:cNvSpPr>
            <a:spLocks noGrp="1"/>
          </p:cNvSpPr>
          <p:nvPr>
            <p:ph sz="half" idx="1"/>
          </p:nvPr>
        </p:nvSpPr>
        <p:spPr>
          <a:xfrm>
            <a:off x="457200" y="903816"/>
            <a:ext cx="4038600" cy="5222348"/>
          </a:xfrm>
        </p:spPr>
        <p:txBody>
          <a:bodyPr>
            <a:normAutofit fontScale="85000" lnSpcReduction="20000"/>
          </a:bodyPr>
          <a:lstStyle/>
          <a:p>
            <a:r>
              <a:rPr lang="en-US" dirty="0"/>
              <a:t>Cooperative and goal seeking</a:t>
            </a:r>
          </a:p>
          <a:p>
            <a:r>
              <a:rPr lang="en-US" dirty="0"/>
              <a:t>Load bearing (limited amount of possible moves)</a:t>
            </a:r>
          </a:p>
          <a:p>
            <a:r>
              <a:rPr lang="en-US" dirty="0"/>
              <a:t>Team</a:t>
            </a:r>
          </a:p>
          <a:p>
            <a:r>
              <a:rPr lang="en-US" dirty="0"/>
              <a:t>Individuals with talent (some are simply better)</a:t>
            </a:r>
          </a:p>
          <a:p>
            <a:r>
              <a:rPr lang="en-US" dirty="0"/>
              <a:t>Skill-sensitive (practice helps to improve)</a:t>
            </a:r>
          </a:p>
          <a:p>
            <a:r>
              <a:rPr lang="en-US" dirty="0"/>
              <a:t>Training (you need to hone your </a:t>
            </a:r>
            <a:r>
              <a:rPr lang="en-US" dirty="0" err="1"/>
              <a:t>skllls</a:t>
            </a:r>
            <a:r>
              <a:rPr lang="en-US" dirty="0"/>
              <a:t>)</a:t>
            </a:r>
          </a:p>
          <a:p>
            <a:r>
              <a:rPr lang="en-US" dirty="0"/>
              <a:t>Tools (get more critical the more ambitious the project is)</a:t>
            </a:r>
          </a:p>
          <a:p>
            <a:r>
              <a:rPr lang="en-US" dirty="0"/>
              <a:t>Resource-limited</a:t>
            </a:r>
          </a:p>
          <a:p>
            <a:r>
              <a:rPr lang="en-US" dirty="0"/>
              <a:t>Plan</a:t>
            </a:r>
          </a:p>
          <a:p>
            <a:r>
              <a:rPr lang="en-US" dirty="0"/>
              <a:t>Improvised</a:t>
            </a:r>
          </a:p>
          <a:p>
            <a:r>
              <a:rPr lang="en-US" dirty="0"/>
              <a:t>Fun</a:t>
            </a:r>
          </a:p>
          <a:p>
            <a:r>
              <a:rPr lang="en-US" dirty="0"/>
              <a:t>Challenging</a:t>
            </a:r>
          </a:p>
          <a:p>
            <a:r>
              <a:rPr lang="en-US" dirty="0" smtClean="0"/>
              <a:t>Dangerous</a:t>
            </a:r>
            <a:endParaRPr lang="en-US" dirty="0"/>
          </a:p>
        </p:txBody>
      </p:sp>
      <p:sp>
        <p:nvSpPr>
          <p:cNvPr id="5" name="TextBox 4"/>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pic>
        <p:nvPicPr>
          <p:cNvPr id="6" name="Picture 5"/>
          <p:cNvPicPr>
            <a:picLocks noChangeAspect="1"/>
          </p:cNvPicPr>
          <p:nvPr/>
        </p:nvPicPr>
        <p:blipFill>
          <a:blip r:embed="rId2"/>
          <a:stretch>
            <a:fillRect/>
          </a:stretch>
        </p:blipFill>
        <p:spPr>
          <a:xfrm>
            <a:off x="5637186" y="1125609"/>
            <a:ext cx="2965123" cy="4297280"/>
          </a:xfrm>
          <a:prstGeom prst="rect">
            <a:avLst/>
          </a:prstGeom>
        </p:spPr>
      </p:pic>
      <p:sp>
        <p:nvSpPr>
          <p:cNvPr id="7" name="Rectangle 6"/>
          <p:cNvSpPr/>
          <p:nvPr/>
        </p:nvSpPr>
        <p:spPr>
          <a:xfrm rot="5400000">
            <a:off x="3479863" y="3288499"/>
            <a:ext cx="4572000" cy="246221"/>
          </a:xfrm>
          <a:prstGeom prst="rect">
            <a:avLst/>
          </a:prstGeom>
        </p:spPr>
        <p:txBody>
          <a:bodyPr>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/wiki/File:Overhanging_rock_climbing_1.jpg</a:t>
            </a:r>
          </a:p>
        </p:txBody>
      </p:sp>
    </p:spTree>
    <p:extLst>
      <p:ext uri="{BB962C8B-B14F-4D97-AF65-F5344CB8AC3E}">
        <p14:creationId xmlns:p14="http://schemas.microsoft.com/office/powerpoint/2010/main" val="8739428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6478982"/>
              </p:ext>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812025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Repetition</a:t>
            </a:r>
            <a:endParaRPr lang="en-US" dirty="0"/>
          </a:p>
        </p:txBody>
      </p:sp>
      <p:sp>
        <p:nvSpPr>
          <p:cNvPr id="5" name="Text Placeholder 4"/>
          <p:cNvSpPr>
            <a:spLocks noGrp="1"/>
          </p:cNvSpPr>
          <p:nvPr>
            <p:ph type="body" idx="1"/>
          </p:nvPr>
        </p:nvSpPr>
        <p:spPr/>
        <p:txBody>
          <a:bodyPr/>
          <a:lstStyle/>
          <a:p>
            <a:r>
              <a:rPr lang="en-US" dirty="0" smtClean="0"/>
              <a:t>Agile Principles and Practices</a:t>
            </a:r>
            <a:endParaRPr lang="en-US" dirty="0"/>
          </a:p>
        </p:txBody>
      </p:sp>
    </p:spTree>
    <p:extLst>
      <p:ext uri="{BB962C8B-B14F-4D97-AF65-F5344CB8AC3E}">
        <p14:creationId xmlns:p14="http://schemas.microsoft.com/office/powerpoint/2010/main" val="12880044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p>
          <a:p>
            <a:pPr marL="457200" indent="-457200">
              <a:buFont typeface="+mj-lt"/>
              <a:buAutoNum type="arabicPeriod"/>
            </a:pPr>
            <a:r>
              <a:rPr lang="en-US" sz="2000" dirty="0" smtClean="0"/>
              <a:t>Early </a:t>
            </a:r>
            <a:r>
              <a:rPr lang="en-US" sz="2000" dirty="0" smtClean="0"/>
              <a:t>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1370035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2790</TotalTime>
  <Words>2319</Words>
  <Application>Microsoft Macintosh PowerPoint</Application>
  <PresentationFormat>On-screen Show (4:3)</PresentationFormat>
  <Paragraphs>425</Paragraphs>
  <Slides>51</Slides>
  <Notes>4</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Chalmers-Gu</vt:lpstr>
      <vt:lpstr>Vorlage</vt:lpstr>
      <vt:lpstr>Agile Principles and Practices</vt:lpstr>
      <vt:lpstr>Overview</vt:lpstr>
      <vt:lpstr>What is Software Engineering?</vt:lpstr>
      <vt:lpstr>Some comparisons</vt:lpstr>
      <vt:lpstr>Software Development as a Game</vt:lpstr>
      <vt:lpstr>Rock-climbing vs Software Development</vt:lpstr>
      <vt:lpstr>Software Development as Manufacturing</vt:lpstr>
      <vt:lpstr>Repetition</vt:lpstr>
      <vt:lpstr>Agile Principles</vt:lpstr>
      <vt:lpstr>XP Principles</vt:lpstr>
      <vt:lpstr>XP Practices</vt:lpstr>
      <vt:lpstr>Scrum Principles</vt:lpstr>
      <vt:lpstr>Scrum practices</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Scrum vs. Kanban</vt:lpstr>
      <vt:lpstr>Scrum vs. Kanban</vt:lpstr>
      <vt:lpstr>Agile Principles</vt:lpstr>
      <vt:lpstr>Lean Software Development</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#Principle 2: Amplify Learning</vt:lpstr>
      <vt:lpstr>#2: Amplify Learning Tool #3: Feedback</vt:lpstr>
      <vt:lpstr>#2: Amplify Learning Tool #4: Short iterations</vt:lpstr>
      <vt:lpstr>#2: Amplify Learning Tool #5: Synchronisation</vt:lpstr>
      <vt:lpstr>#2: Amplify Learning Tool #5: Set based development</vt:lpstr>
      <vt:lpstr>Principle #3: Decide as late as possible</vt:lpstr>
      <vt:lpstr>PowerPoint Presentation</vt:lpstr>
      <vt:lpstr>Lean principles</vt:lpstr>
      <vt:lpstr>See the Whole</vt:lpstr>
      <vt:lpstr>Lean practices</vt:lpstr>
      <vt:lpstr>Agile vs. Lean</vt:lpstr>
      <vt:lpstr>PowerPoint Presentation</vt:lpstr>
      <vt:lpstr>For later use</vt:lpstr>
    </vt:vector>
  </TitlesOfParts>
  <Company>Chalmers | University of Gothenburg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creator>Eric Knauss</dc:creator>
  <cp:lastModifiedBy>Eric Knauss</cp:lastModifiedBy>
  <cp:revision>39</cp:revision>
  <dcterms:created xsi:type="dcterms:W3CDTF">2014-03-30T16:51:02Z</dcterms:created>
  <dcterms:modified xsi:type="dcterms:W3CDTF">2014-04-03T08:53:54Z</dcterms:modified>
</cp:coreProperties>
</file>